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64" r:id="rId2"/>
    <p:sldId id="256" r:id="rId3"/>
    <p:sldId id="261" r:id="rId4"/>
    <p:sldId id="303" r:id="rId5"/>
    <p:sldId id="304" r:id="rId6"/>
    <p:sldId id="257" r:id="rId7"/>
    <p:sldId id="265" r:id="rId8"/>
    <p:sldId id="302" r:id="rId9"/>
    <p:sldId id="258" r:id="rId10"/>
    <p:sldId id="270" r:id="rId11"/>
    <p:sldId id="259" r:id="rId12"/>
    <p:sldId id="266" r:id="rId13"/>
    <p:sldId id="267" r:id="rId14"/>
    <p:sldId id="268" r:id="rId15"/>
    <p:sldId id="298" r:id="rId16"/>
    <p:sldId id="269" r:id="rId17"/>
    <p:sldId id="271" r:id="rId18"/>
    <p:sldId id="262" r:id="rId19"/>
    <p:sldId id="299" r:id="rId20"/>
    <p:sldId id="263" r:id="rId21"/>
    <p:sldId id="272" r:id="rId22"/>
    <p:sldId id="275" r:id="rId23"/>
    <p:sldId id="280" r:id="rId24"/>
    <p:sldId id="305" r:id="rId25"/>
    <p:sldId id="276" r:id="rId26"/>
    <p:sldId id="277" r:id="rId27"/>
    <p:sldId id="278" r:id="rId28"/>
    <p:sldId id="279" r:id="rId29"/>
    <p:sldId id="281" r:id="rId30"/>
    <p:sldId id="284" r:id="rId31"/>
    <p:sldId id="282" r:id="rId32"/>
    <p:sldId id="283" r:id="rId33"/>
    <p:sldId id="285" r:id="rId34"/>
    <p:sldId id="286" r:id="rId35"/>
    <p:sldId id="287" r:id="rId36"/>
    <p:sldId id="290" r:id="rId37"/>
    <p:sldId id="291" r:id="rId38"/>
    <p:sldId id="288" r:id="rId39"/>
    <p:sldId id="289" r:id="rId40"/>
    <p:sldId id="292" r:id="rId41"/>
    <p:sldId id="293" r:id="rId42"/>
    <p:sldId id="306" r:id="rId43"/>
    <p:sldId id="300" r:id="rId44"/>
    <p:sldId id="301" r:id="rId45"/>
    <p:sldId id="294" r:id="rId46"/>
    <p:sldId id="295" r:id="rId47"/>
    <p:sldId id="296" r:id="rId48"/>
    <p:sldId id="297" r:id="rId49"/>
    <p:sldId id="307" r:id="rId50"/>
    <p:sldId id="311" r:id="rId51"/>
    <p:sldId id="308" r:id="rId52"/>
    <p:sldId id="309" r:id="rId53"/>
    <p:sldId id="315" r:id="rId54"/>
    <p:sldId id="312" r:id="rId55"/>
    <p:sldId id="310" r:id="rId56"/>
    <p:sldId id="313" r:id="rId57"/>
    <p:sldId id="325" r:id="rId58"/>
    <p:sldId id="314" r:id="rId59"/>
    <p:sldId id="316" r:id="rId60"/>
    <p:sldId id="318" r:id="rId61"/>
    <p:sldId id="319" r:id="rId62"/>
    <p:sldId id="320" r:id="rId63"/>
    <p:sldId id="321" r:id="rId64"/>
    <p:sldId id="317" r:id="rId65"/>
    <p:sldId id="322" r:id="rId66"/>
    <p:sldId id="324" r:id="rId67"/>
    <p:sldId id="326" r:id="rId68"/>
    <p:sldId id="323" r:id="rId69"/>
    <p:sldId id="327" r:id="rId70"/>
    <p:sldId id="331" r:id="rId71"/>
    <p:sldId id="332" r:id="rId72"/>
    <p:sldId id="328" r:id="rId73"/>
    <p:sldId id="329" r:id="rId74"/>
    <p:sldId id="330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1D47-9BC2-CA4C-AA12-5D5CAC54FB6F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CD3F3-498B-DD4D-A223-DE38799520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17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do you think electronic music is? What kind of musicians? </a:t>
            </a:r>
          </a:p>
          <a:p>
            <a:r>
              <a:rPr lang="en-GB" dirty="0" smtClean="0"/>
              <a:t>What’s the difference between electronic music and other music? </a:t>
            </a:r>
          </a:p>
          <a:p>
            <a:r>
              <a:rPr lang="en-GB" dirty="0" smtClean="0"/>
              <a:t>What kind of instruments</a:t>
            </a:r>
            <a:r>
              <a:rPr lang="en-GB" baseline="0" dirty="0" smtClean="0"/>
              <a:t>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Got</a:t>
            </a:r>
            <a:r>
              <a:rPr lang="en-GB" baseline="0" dirty="0" smtClean="0"/>
              <a:t> to </a:t>
            </a:r>
            <a:r>
              <a:rPr lang="en-GB" baseline="0" smtClean="0"/>
              <a:t>here in week one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0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Delia Derbyshire – made the </a:t>
            </a:r>
            <a:r>
              <a:rPr lang="en-GB" dirty="0" err="1" smtClean="0"/>
              <a:t>dr</a:t>
            </a:r>
            <a:r>
              <a:rPr lang="en-GB" dirty="0" smtClean="0"/>
              <a:t> who theme music, worked for the BBC </a:t>
            </a:r>
          </a:p>
          <a:p>
            <a:r>
              <a:rPr lang="en-GB" dirty="0" smtClean="0"/>
              <a:t>Daphne </a:t>
            </a:r>
            <a:r>
              <a:rPr lang="en-GB" dirty="0" err="1" smtClean="0"/>
              <a:t>Oram</a:t>
            </a:r>
            <a:r>
              <a:rPr lang="en-GB" dirty="0" smtClean="0"/>
              <a:t> – she invented a machine that you can still see in the science </a:t>
            </a:r>
            <a:r>
              <a:rPr lang="en-GB" dirty="0" err="1" smtClean="0"/>
              <a:t>musieum</a:t>
            </a:r>
            <a:r>
              <a:rPr lang="en-GB" dirty="0" smtClean="0"/>
              <a:t>, that you programmed by painting on strips of film</a:t>
            </a:r>
          </a:p>
          <a:p>
            <a:r>
              <a:rPr lang="en-GB" dirty="0" smtClean="0"/>
              <a:t>Bob Moog – he invented a huge synthesizer with a keyboard – very very expensive, but all the pop stars of the 1960s bought one – the </a:t>
            </a:r>
            <a:r>
              <a:rPr lang="en-GB" dirty="0" err="1" smtClean="0"/>
              <a:t>beatles</a:t>
            </a:r>
            <a:r>
              <a:rPr lang="en-GB" dirty="0" smtClean="0"/>
              <a:t> and the rolling stones </a:t>
            </a:r>
          </a:p>
          <a:p>
            <a:r>
              <a:rPr lang="en-GB" dirty="0" smtClean="0"/>
              <a:t>Don </a:t>
            </a:r>
            <a:r>
              <a:rPr lang="en-GB" dirty="0" err="1" smtClean="0"/>
              <a:t>Buchla</a:t>
            </a:r>
            <a:r>
              <a:rPr lang="en-GB" dirty="0" smtClean="0"/>
              <a:t> (illustrated by Laurie </a:t>
            </a:r>
            <a:r>
              <a:rPr lang="en-GB" dirty="0" err="1" smtClean="0"/>
              <a:t>Speigel</a:t>
            </a:r>
            <a:r>
              <a:rPr lang="en-GB" dirty="0" smtClean="0"/>
              <a:t>) thought that these crazy new instruments should be more modern – he didn’t see why they should have an old fashioned piano keyboard so he made synthesizers that just</a:t>
            </a:r>
            <a:r>
              <a:rPr lang="en-GB" baseline="0" dirty="0" smtClean="0"/>
              <a:t> had loads of knobs and controls and buttons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§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31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CD3F3-498B-DD4D-A223-DE38799520C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37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89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7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47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39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61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7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0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25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70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4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F72D1-5244-5744-9E55-CC083FCACF45}" type="datetimeFigureOut">
              <a:rPr lang="en-US" smtClean="0"/>
              <a:t>05/06/15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8FA74-2FC2-BF4B-9133-45475E8AD4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53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2.wdp"/><Relationship Id="rId5" Type="http://schemas.openxmlformats.org/officeDocument/2006/relationships/image" Target="../media/image2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5.wdp"/><Relationship Id="rId6" Type="http://schemas.openxmlformats.org/officeDocument/2006/relationships/image" Target="../media/image34.png"/><Relationship Id="rId7" Type="http://schemas.openxmlformats.org/officeDocument/2006/relationships/image" Target="../media/image19.png"/><Relationship Id="rId8" Type="http://schemas.microsoft.com/office/2007/relationships/hdphoto" Target="../media/hdphoto1.wdp"/><Relationship Id="rId9" Type="http://schemas.openxmlformats.org/officeDocument/2006/relationships/image" Target="../media/image30.png"/><Relationship Id="rId10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1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406" y="-193592"/>
            <a:ext cx="5255281" cy="3503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0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" y="3048000"/>
            <a:ext cx="2801471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921" y="3048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7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Inventors</a:t>
            </a:r>
            <a:br>
              <a:rPr lang="en-GB" sz="12000" dirty="0" smtClean="0">
                <a:latin typeface="Impact"/>
                <a:cs typeface="Impact"/>
              </a:rPr>
            </a:br>
            <a:r>
              <a:rPr lang="en-GB" sz="12000" dirty="0" smtClean="0">
                <a:latin typeface="Impact"/>
                <a:cs typeface="Impact"/>
              </a:rPr>
              <a:t>and musicians 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7499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382125" cy="94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2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61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543"/>
            <a:ext cx="9186628" cy="5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1" y="0"/>
            <a:ext cx="8844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0"/>
            <a:ext cx="719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Why is electricity dangerous?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5524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387"/>
            <a:ext cx="9194070" cy="51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Things that Flash and Bleep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6730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950" y="2700601"/>
            <a:ext cx="4800400" cy="48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0"/>
            <a:ext cx="539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4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1: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Get an electric shock (if you want to)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9166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What did you notice?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42136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What if you only lick one side?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569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2: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Light up a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little bulb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5572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35371">
            <a:off x="4415168" y="1408944"/>
            <a:ext cx="4800400" cy="48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12" y="2099441"/>
            <a:ext cx="2540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3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What did you notice?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7080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3: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Light up and </a:t>
            </a:r>
            <a:r>
              <a:rPr lang="en-GB" sz="9600" dirty="0" smtClean="0">
                <a:solidFill>
                  <a:schemeClr val="accent6">
                    <a:lumMod val="75000"/>
                  </a:schemeClr>
                </a:solidFill>
                <a:latin typeface="Impact"/>
                <a:cs typeface="Impact"/>
              </a:rPr>
              <a:t>blow up </a:t>
            </a:r>
            <a:r>
              <a:rPr lang="en-GB" sz="9600" dirty="0" smtClean="0">
                <a:latin typeface="Impact"/>
                <a:cs typeface="Impact"/>
              </a:rPr>
              <a:t>an LED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2358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804908">
            <a:off x="37885" y="626829"/>
            <a:ext cx="5439388" cy="5439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82" b="78667" l="242" r="99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35371">
            <a:off x="3953328" y="798610"/>
            <a:ext cx="4800400" cy="48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5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513" y="743504"/>
            <a:ext cx="8458332" cy="6740308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r>
              <a:rPr lang="en-GB" dirty="0" smtClean="0">
                <a:latin typeface="Impact"/>
                <a:cs typeface="Impact"/>
              </a:rPr>
              <a:t>Week 1 &amp; 2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Introducing the DHJS Bleep-o-</a:t>
            </a:r>
            <a:r>
              <a:rPr lang="en-GB" dirty="0" err="1" smtClean="0">
                <a:latin typeface="Impact"/>
                <a:cs typeface="Impact"/>
              </a:rPr>
              <a:t>Matic</a:t>
            </a:r>
            <a:r>
              <a:rPr lang="en-GB" dirty="0" smtClean="0">
                <a:latin typeface="Impact"/>
                <a:cs typeface="Impac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Talk about electronic music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Inventors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Musicians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How to NOT get an electric shock and so avoid death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Everyone gets an electric shock (if they want to)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>
                <a:latin typeface="Impact"/>
                <a:cs typeface="Impact"/>
              </a:rPr>
              <a:t>Lightbulbs</a:t>
            </a:r>
            <a:r>
              <a:rPr lang="en-GB" dirty="0" smtClean="0">
                <a:latin typeface="Impact"/>
                <a:cs typeface="Impact"/>
              </a:rPr>
              <a:t> and LEDs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How to blow up a LED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How to NOT blow up a LED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Make a circuit with a breadboard (flashing light)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Multi-coloured LED lights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Make a light trumpet on the breadboard (clue – it’s not really a trumpet)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Using a knob to mix colours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Experimentation – what can YOU make? 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Impact"/>
              <a:cs typeface="Impact"/>
            </a:endParaRPr>
          </a:p>
          <a:p>
            <a:endParaRPr lang="en-GB" dirty="0" smtClean="0">
              <a:latin typeface="Impact"/>
              <a:cs typeface="Impact"/>
            </a:endParaRPr>
          </a:p>
          <a:p>
            <a:endParaRPr lang="en-GB" dirty="0">
              <a:latin typeface="Impact"/>
              <a:cs typeface="Impact"/>
            </a:endParaRPr>
          </a:p>
          <a:p>
            <a:endParaRPr lang="en-GB" dirty="0" smtClean="0">
              <a:latin typeface="Impact"/>
              <a:cs typeface="Impact"/>
            </a:endParaRPr>
          </a:p>
          <a:p>
            <a:r>
              <a:rPr lang="en-GB" dirty="0" smtClean="0">
                <a:latin typeface="Impact"/>
                <a:cs typeface="Impact"/>
              </a:rPr>
              <a:t>Week 3 &amp; 4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Making your Bleep-o-</a:t>
            </a:r>
            <a:r>
              <a:rPr lang="en-GB" dirty="0" err="1" smtClean="0">
                <a:latin typeface="Impact"/>
                <a:cs typeface="Impact"/>
              </a:rPr>
              <a:t>Matics</a:t>
            </a:r>
            <a:endParaRPr lang="en-GB" dirty="0" smtClean="0">
              <a:latin typeface="Impact"/>
              <a:cs typeface="Impact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Learn to Solder (if you want to)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Composing electronic music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Drawing your graphic score </a:t>
            </a:r>
            <a:endParaRPr lang="en-GB" dirty="0">
              <a:latin typeface="Impact"/>
              <a:cs typeface="Impact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Impact"/>
                <a:cs typeface="Impact"/>
              </a:rPr>
              <a:t>Finish and perform compositions 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Impact"/>
              <a:cs typeface="Impact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58026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What did you notice?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8077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4: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Light up an 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LED properly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90916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804908">
            <a:off x="37885" y="626829"/>
            <a:ext cx="5439388" cy="5439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182" b="78667" l="242" r="99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35371">
            <a:off x="4580109" y="1260483"/>
            <a:ext cx="4800400" cy="48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833" b="5003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434" b="47571"/>
          <a:stretch/>
        </p:blipFill>
        <p:spPr>
          <a:xfrm rot="5569076">
            <a:off x="1259662" y="2653271"/>
            <a:ext cx="6668730" cy="9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6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What did you notice?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8077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How to use a breadboard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57885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18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_bread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79" y="404240"/>
            <a:ext cx="8527870" cy="61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_bread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79" y="404240"/>
            <a:ext cx="8527870" cy="616226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264468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005630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078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4431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17783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66945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0297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89459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50716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99878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49040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20975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77395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50747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24099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97451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46613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07870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81222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42479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15831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0480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23832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85089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43928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05185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66442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03509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4766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6023" y="1686521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64468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05630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71078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44431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17783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66945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40297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989459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50716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99878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749040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020975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277395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50747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24099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097451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46613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07870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881222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142479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415831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650480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23832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185089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443928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05185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966442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203509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464766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726023" y="3459683"/>
            <a:ext cx="0" cy="1186812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193" y="5382381"/>
            <a:ext cx="7280332" cy="0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25298" y="5648032"/>
            <a:ext cx="7280332" cy="0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20135" y="660401"/>
            <a:ext cx="7280332" cy="0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60661" y="945849"/>
            <a:ext cx="7280332" cy="0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5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Lighting up an LED on the breadboard 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66807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d_no_switch_b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48654" y="895313"/>
            <a:ext cx="12075258" cy="53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3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Things will go wrong, that’s fine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602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6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Make a light you can FLASH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3626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d_switch_b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234" y="919503"/>
            <a:ext cx="11230489" cy="53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5083" y="787675"/>
            <a:ext cx="8778240" cy="47742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 smtClean="0">
                <a:latin typeface="Impact"/>
                <a:cs typeface="Impact"/>
              </a:rPr>
              <a:t>End of Week 1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09729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7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Lots of flashing lights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1105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d_switch_three_LEDs_b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7693"/>
            <a:ext cx="11397209" cy="53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6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8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12000" dirty="0" smtClean="0">
                <a:solidFill>
                  <a:srgbClr val="FF0000"/>
                </a:solidFill>
                <a:latin typeface="Impact"/>
                <a:cs typeface="Impact"/>
              </a:rPr>
              <a:t>L</a:t>
            </a:r>
            <a:r>
              <a:rPr lang="en-GB" sz="12000" dirty="0" smtClean="0">
                <a:solidFill>
                  <a:srgbClr val="0000FF"/>
                </a:solidFill>
                <a:latin typeface="Impact"/>
                <a:cs typeface="Impact"/>
              </a:rPr>
              <a:t>i</a:t>
            </a:r>
            <a:r>
              <a:rPr lang="en-GB" sz="12000" dirty="0" smtClean="0">
                <a:solidFill>
                  <a:srgbClr val="660066"/>
                </a:solidFill>
                <a:latin typeface="Impact"/>
                <a:cs typeface="Impact"/>
              </a:rPr>
              <a:t>g</a:t>
            </a:r>
            <a:r>
              <a:rPr lang="en-GB" sz="12000" dirty="0" smtClean="0">
                <a:solidFill>
                  <a:srgbClr val="FF6600"/>
                </a:solidFill>
                <a:latin typeface="Impact"/>
                <a:cs typeface="Impact"/>
              </a:rPr>
              <a:t>h</a:t>
            </a:r>
            <a:r>
              <a:rPr lang="en-GB" sz="12000" dirty="0" smtClean="0">
                <a:solidFill>
                  <a:srgbClr val="FF0000"/>
                </a:solidFill>
                <a:latin typeface="Impact"/>
                <a:cs typeface="Impact"/>
              </a:rPr>
              <a:t>t</a:t>
            </a:r>
            <a:br>
              <a:rPr lang="en-GB" sz="12000" dirty="0" smtClean="0">
                <a:solidFill>
                  <a:srgbClr val="FF0000"/>
                </a:solidFill>
                <a:latin typeface="Impact"/>
                <a:cs typeface="Impact"/>
              </a:rPr>
            </a:br>
            <a:r>
              <a:rPr lang="en-GB" sz="12000" dirty="0" smtClean="0">
                <a:solidFill>
                  <a:srgbClr val="800000"/>
                </a:solidFill>
                <a:latin typeface="Impact"/>
                <a:cs typeface="Impact"/>
              </a:rPr>
              <a:t>T</a:t>
            </a:r>
            <a:r>
              <a:rPr lang="en-GB" sz="12000" dirty="0" smtClean="0">
                <a:solidFill>
                  <a:srgbClr val="FF0000"/>
                </a:solidFill>
                <a:latin typeface="Impact"/>
                <a:cs typeface="Impact"/>
              </a:rPr>
              <a:t>r</a:t>
            </a:r>
            <a:r>
              <a:rPr lang="en-GB" sz="12000" dirty="0" smtClean="0">
                <a:solidFill>
                  <a:srgbClr val="FF6600"/>
                </a:solidFill>
                <a:latin typeface="Impact"/>
                <a:cs typeface="Impact"/>
              </a:rPr>
              <a:t>u</a:t>
            </a:r>
            <a:r>
              <a:rPr lang="en-GB" sz="12000" dirty="0" smtClean="0">
                <a:solidFill>
                  <a:srgbClr val="008000"/>
                </a:solidFill>
                <a:latin typeface="Impact"/>
                <a:cs typeface="Impact"/>
              </a:rPr>
              <a:t>m</a:t>
            </a:r>
            <a:r>
              <a:rPr lang="en-GB" sz="12000" dirty="0" smtClean="0">
                <a:solidFill>
                  <a:srgbClr val="0000FF"/>
                </a:solidFill>
                <a:latin typeface="Impact"/>
                <a:cs typeface="Impact"/>
              </a:rPr>
              <a:t>p</a:t>
            </a:r>
            <a:r>
              <a:rPr lang="en-GB" sz="12000" dirty="0" smtClean="0">
                <a:solidFill>
                  <a:srgbClr val="660066"/>
                </a:solidFill>
                <a:latin typeface="Impact"/>
                <a:cs typeface="Impact"/>
              </a:rPr>
              <a:t>e</a:t>
            </a:r>
            <a:r>
              <a:rPr lang="en-GB" sz="12000" dirty="0" smtClean="0">
                <a:solidFill>
                  <a:srgbClr val="FF0000"/>
                </a:solidFill>
                <a:latin typeface="Impact"/>
                <a:cs typeface="Impact"/>
              </a:rPr>
              <a:t>t</a:t>
            </a:r>
            <a:endParaRPr lang="en-GB" sz="12000" dirty="0">
              <a:solidFill>
                <a:srgbClr val="FF0000"/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05510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d_switch_threecolours_bb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8219"/>
            <a:ext cx="9752725" cy="44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7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9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12800" dirty="0" smtClean="0">
                <a:gradFill flip="none" rotWithShape="1">
                  <a:gsLst>
                    <a:gs pos="0">
                      <a:srgbClr val="0000FF"/>
                    </a:gs>
                    <a:gs pos="100000">
                      <a:srgbClr val="008000"/>
                    </a:gs>
                    <a:gs pos="50000">
                      <a:srgbClr val="FF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Impact"/>
                <a:cs typeface="Impact"/>
              </a:rPr>
              <a:t>Light Mixer</a:t>
            </a:r>
            <a:endParaRPr lang="en-GB" sz="128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9116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5-21 21.45.1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8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83" y="2612675"/>
            <a:ext cx="8681776" cy="1470025"/>
          </a:xfrm>
        </p:spPr>
        <p:txBody>
          <a:bodyPr>
            <a:noAutofit/>
          </a:bodyPr>
          <a:lstStyle/>
          <a:p>
            <a:pPr algn="l"/>
            <a:r>
              <a:rPr lang="en-GB" sz="72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>First: STOP, clear off your breadboard</a:t>
            </a:r>
            <a:r>
              <a:rPr lang="en-GB" sz="7200" dirty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/>
            </a:r>
            <a:br>
              <a:rPr lang="en-GB" sz="7200" dirty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</a:br>
            <a:r>
              <a:rPr lang="en-GB" sz="72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/>
            </a:r>
            <a:br>
              <a:rPr lang="en-GB" sz="72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</a:br>
            <a:r>
              <a:rPr lang="en-GB" sz="72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>Put ALL your resistors, wires,  and LEDs into the bag</a:t>
            </a:r>
            <a:endParaRPr lang="en-GB" sz="72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4002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8399" y="-278076"/>
            <a:ext cx="10704113" cy="71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04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650"/>
            <a:ext cx="5771006" cy="3949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" b="99122" l="29167" r="725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2490" y="806732"/>
            <a:ext cx="7922120" cy="52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88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09" y="-1453901"/>
            <a:ext cx="4206966" cy="617618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389938">
            <a:off x="-144908" y="1800400"/>
            <a:ext cx="5080446" cy="28415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BEND OR SNIP OFF THESE TAGS </a:t>
            </a:r>
          </a:p>
        </p:txBody>
      </p:sp>
      <p:sp>
        <p:nvSpPr>
          <p:cNvPr id="5" name="Right Arrow 4"/>
          <p:cNvSpPr/>
          <p:nvPr/>
        </p:nvSpPr>
        <p:spPr>
          <a:xfrm rot="18863753">
            <a:off x="3348802" y="4516320"/>
            <a:ext cx="3767304" cy="15097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 smtClean="0"/>
              <a:t>NOT THESE ONES!</a:t>
            </a:r>
          </a:p>
        </p:txBody>
      </p:sp>
    </p:spTree>
    <p:extLst>
      <p:ext uri="{BB962C8B-B14F-4D97-AF65-F5344CB8AC3E}">
        <p14:creationId xmlns:p14="http://schemas.microsoft.com/office/powerpoint/2010/main" val="2096271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16" y="-653153"/>
            <a:ext cx="8183378" cy="84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62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d_pots_threecolours_b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7750" y="-1073682"/>
            <a:ext cx="15827727" cy="74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3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5425" y="787400"/>
            <a:ext cx="8777288" cy="4775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0114" name="Title 1"/>
          <p:cNvSpPr txBox="1">
            <a:spLocks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9600">
                <a:latin typeface="Impact" charset="0"/>
                <a:cs typeface="Impact" charset="0"/>
              </a:rPr>
              <a:t>End of Week 2</a:t>
            </a:r>
          </a:p>
        </p:txBody>
      </p:sp>
    </p:spTree>
    <p:extLst>
      <p:ext uri="{BB962C8B-B14F-4D97-AF65-F5344CB8AC3E}">
        <p14:creationId xmlns:p14="http://schemas.microsoft.com/office/powerpoint/2010/main" val="1056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gradFill flip="none" rotWithShape="1">
                  <a:gsLst>
                    <a:gs pos="0">
                      <a:srgbClr val="FF6600"/>
                    </a:gs>
                    <a:gs pos="100000">
                      <a:srgbClr val="008000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>Colours finished</a:t>
            </a:r>
            <a:r>
              <a:rPr lang="en-GB" sz="96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  <a:t/>
            </a:r>
            <a:br>
              <a:rPr lang="en-GB" sz="9600" dirty="0" smtClean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 Next up: SOUND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66103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10</a:t>
            </a:r>
            <a:br>
              <a:rPr lang="en-GB" sz="9600" dirty="0" smtClean="0">
                <a:latin typeface="Impact"/>
                <a:cs typeface="Impact"/>
              </a:rPr>
            </a:br>
            <a:endParaRPr lang="en-GB" sz="9600" dirty="0">
              <a:latin typeface="Impact"/>
              <a:cs typeface="Impac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296" y="3713326"/>
            <a:ext cx="2324848" cy="232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82" b="78667" l="242" r="99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35371">
            <a:off x="341388" y="3688669"/>
            <a:ext cx="2207522" cy="2207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5914" y="3954452"/>
            <a:ext cx="9973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Arial Black"/>
                <a:cs typeface="Arial Black"/>
              </a:rPr>
              <a:t>+</a:t>
            </a:r>
            <a:endParaRPr lang="en-GB" sz="9600" dirty="0">
              <a:latin typeface="Arial Black"/>
              <a:cs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257" y="4010402"/>
            <a:ext cx="21599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Arial Black"/>
                <a:cs typeface="Arial Black"/>
              </a:rPr>
              <a:t>= ?</a:t>
            </a:r>
            <a:endParaRPr lang="en-GB" sz="96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1200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What is this all about? 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93720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Why didn’t it work?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44558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8400" dirty="0" smtClean="0">
                <a:latin typeface="Impact"/>
                <a:cs typeface="Impact"/>
              </a:rPr>
              <a:t>What is a sound? </a:t>
            </a:r>
            <a:br>
              <a:rPr lang="en-GB" sz="8400" dirty="0" smtClean="0">
                <a:latin typeface="Impact"/>
                <a:cs typeface="Impact"/>
              </a:rPr>
            </a:br>
            <a:r>
              <a:rPr lang="en-GB" sz="8400" dirty="0" smtClean="0">
                <a:latin typeface="Impact"/>
                <a:cs typeface="Impact"/>
              </a:rPr>
              <a:t>How does it look? </a:t>
            </a:r>
            <a:endParaRPr lang="en-GB" sz="8400" dirty="0">
              <a:latin typeface="Impact"/>
              <a:cs typeface="Impac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4737126"/>
            <a:ext cx="6324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8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11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Make a tiny little synthesizer</a:t>
            </a:r>
            <a:endParaRPr lang="en-GB" sz="9600" dirty="0">
              <a:latin typeface="Impact"/>
              <a:cs typeface="Impac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575" y="5051168"/>
            <a:ext cx="1893425" cy="179714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16538">
            <a:off x="2565635" y="5199704"/>
            <a:ext cx="4766964" cy="15097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 smtClean="0"/>
              <a:t>Not like this one, sorry</a:t>
            </a:r>
          </a:p>
        </p:txBody>
      </p:sp>
    </p:spTree>
    <p:extLst>
      <p:ext uri="{BB962C8B-B14F-4D97-AF65-F5344CB8AC3E}">
        <p14:creationId xmlns:p14="http://schemas.microsoft.com/office/powerpoint/2010/main" val="421541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56433">
            <a:off x="5087040" y="3455619"/>
            <a:ext cx="3467925" cy="34679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6" y="0"/>
            <a:ext cx="38100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7" b="95260" l="34286" r="6107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3630" y="-200960"/>
            <a:ext cx="4804005" cy="3800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597" y="691225"/>
            <a:ext cx="2324848" cy="232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182" b="78667" l="242" r="99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35371">
            <a:off x="341388" y="3688669"/>
            <a:ext cx="2207522" cy="2207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" b="99122" l="29167" r="72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356" y="3390376"/>
            <a:ext cx="4774976" cy="31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631" y="856223"/>
            <a:ext cx="9857021" cy="48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2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016" y="4163675"/>
            <a:ext cx="7048500" cy="382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12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What can you do with this? </a:t>
            </a:r>
            <a:endParaRPr lang="en-GB" sz="96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4693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60" y="2130425"/>
            <a:ext cx="8681776" cy="1470025"/>
          </a:xfrm>
        </p:spPr>
        <p:txBody>
          <a:bodyPr>
            <a:noAutofit/>
          </a:bodyPr>
          <a:lstStyle/>
          <a:p>
            <a:r>
              <a:rPr lang="en-GB" sz="9600" dirty="0" smtClean="0">
                <a:latin typeface="Impact"/>
                <a:cs typeface="Impact"/>
              </a:rPr>
              <a:t>Experiment 13</a:t>
            </a:r>
            <a:br>
              <a:rPr lang="en-GB" sz="9600" dirty="0" smtClean="0">
                <a:latin typeface="Impact"/>
                <a:cs typeface="Impact"/>
              </a:rPr>
            </a:br>
            <a:r>
              <a:rPr lang="en-GB" sz="9600" dirty="0" smtClean="0">
                <a:latin typeface="Impact"/>
                <a:cs typeface="Impact"/>
              </a:rPr>
              <a:t>Composing </a:t>
            </a:r>
            <a:endParaRPr lang="en-GB" sz="9600" dirty="0">
              <a:latin typeface="Impact"/>
              <a:cs typeface="Impac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58202"/>
            <a:ext cx="1746194" cy="209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813" y="4758202"/>
            <a:ext cx="1705181" cy="2099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247" y="4756125"/>
            <a:ext cx="4244753" cy="209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994" y="4756125"/>
            <a:ext cx="2330238" cy="21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41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GB" sz="12000" dirty="0" smtClean="0">
                <a:latin typeface="Impact"/>
                <a:cs typeface="Impact"/>
              </a:rPr>
              <a:t>Bleep</a:t>
            </a:r>
            <a:br>
              <a:rPr lang="en-GB" sz="12000" dirty="0" smtClean="0">
                <a:latin typeface="Impact"/>
                <a:cs typeface="Impact"/>
              </a:rPr>
            </a:br>
            <a:r>
              <a:rPr lang="en-GB" sz="12000" dirty="0" smtClean="0">
                <a:latin typeface="Impact"/>
                <a:cs typeface="Impact"/>
              </a:rPr>
              <a:t>- o -</a:t>
            </a:r>
            <a:br>
              <a:rPr lang="en-GB" sz="12000" dirty="0" smtClean="0">
                <a:latin typeface="Impact"/>
                <a:cs typeface="Impact"/>
              </a:rPr>
            </a:br>
            <a:r>
              <a:rPr lang="en-GB" sz="12000" dirty="0" err="1">
                <a:latin typeface="Impact"/>
                <a:cs typeface="Impact"/>
              </a:rPr>
              <a:t>m</a:t>
            </a:r>
            <a:r>
              <a:rPr lang="en-GB" sz="12000" dirty="0" err="1" smtClean="0">
                <a:latin typeface="Impact"/>
                <a:cs typeface="Impact"/>
              </a:rPr>
              <a:t>atic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5186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000"/>
            <a:ext cx="9575813" cy="61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26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5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88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6264" y="0"/>
            <a:ext cx="11717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220" y="0"/>
            <a:ext cx="11099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7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21" y="0"/>
            <a:ext cx="11607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9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12000" dirty="0" smtClean="0">
                <a:latin typeface="Impact"/>
                <a:cs typeface="Impact"/>
              </a:rPr>
              <a:t>Electronic Music </a:t>
            </a:r>
            <a:endParaRPr lang="en-GB" sz="120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1867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449</Words>
  <Application>Microsoft Macintosh PowerPoint</Application>
  <PresentationFormat>On-screen Show (4:3)</PresentationFormat>
  <Paragraphs>99</Paragraphs>
  <Slides>74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Things that Flash and Bleep</vt:lpstr>
      <vt:lpstr>PowerPoint Presentation</vt:lpstr>
      <vt:lpstr>Things will go wrong, that’s fine</vt:lpstr>
      <vt:lpstr>PowerPoint Presentation</vt:lpstr>
      <vt:lpstr>What is this all about? </vt:lpstr>
      <vt:lpstr>Bleep - o - matic</vt:lpstr>
      <vt:lpstr>PowerPoint Presentation</vt:lpstr>
      <vt:lpstr>Electronic Music </vt:lpstr>
      <vt:lpstr>PowerPoint Presentation</vt:lpstr>
      <vt:lpstr>Inventors and musicians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electricity dangerous?</vt:lpstr>
      <vt:lpstr>PowerPoint Presentation</vt:lpstr>
      <vt:lpstr>PowerPoint Presentation</vt:lpstr>
      <vt:lpstr>Experiment 1:  Get an electric shock (if you want to)</vt:lpstr>
      <vt:lpstr>PowerPoint Presentation</vt:lpstr>
      <vt:lpstr>What did you notice? </vt:lpstr>
      <vt:lpstr>What if you only lick one side? </vt:lpstr>
      <vt:lpstr>Experiment 2:  Light up a  little bulb</vt:lpstr>
      <vt:lpstr>PowerPoint Presentation</vt:lpstr>
      <vt:lpstr>What did you notice? </vt:lpstr>
      <vt:lpstr>Experiment 3:  Light up and blow up an LED </vt:lpstr>
      <vt:lpstr>PowerPoint Presentation</vt:lpstr>
      <vt:lpstr>What did you notice? </vt:lpstr>
      <vt:lpstr>Experiment 4:  Light up an  LED properly </vt:lpstr>
      <vt:lpstr>PowerPoint Presentation</vt:lpstr>
      <vt:lpstr>What did you notice? </vt:lpstr>
      <vt:lpstr>How to use a breadboard</vt:lpstr>
      <vt:lpstr>PowerPoint Presentation</vt:lpstr>
      <vt:lpstr>PowerPoint Presentation</vt:lpstr>
      <vt:lpstr>PowerPoint Presentation</vt:lpstr>
      <vt:lpstr>Experiment 5 Lighting up an LED on the breadboard  </vt:lpstr>
      <vt:lpstr>PowerPoint Presentation</vt:lpstr>
      <vt:lpstr>Experiment 6 Make a light you can FLASH</vt:lpstr>
      <vt:lpstr>PowerPoint Presentation</vt:lpstr>
      <vt:lpstr>PowerPoint Presentation</vt:lpstr>
      <vt:lpstr>Experiment 7 Lots of flashing lights</vt:lpstr>
      <vt:lpstr>PowerPoint Presentation</vt:lpstr>
      <vt:lpstr>Experiment 8 Light Trumpet</vt:lpstr>
      <vt:lpstr>PowerPoint Presentation</vt:lpstr>
      <vt:lpstr>PowerPoint Presentation</vt:lpstr>
      <vt:lpstr>PowerPoint Presentation</vt:lpstr>
      <vt:lpstr>Experiment 9 Light Mixer</vt:lpstr>
      <vt:lpstr>First: STOP, clear off your breadboard  Put ALL your resistors, wires,  and LEDs into the bag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Colours finished  Next up: SOUND</vt:lpstr>
      <vt:lpstr>Experiment 10 </vt:lpstr>
      <vt:lpstr>Why didn’t it work? </vt:lpstr>
      <vt:lpstr>What is a sound?  How does it look? </vt:lpstr>
      <vt:lpstr>Experiment 11 Make a tiny little synthesizer</vt:lpstr>
      <vt:lpstr>PowerPoint Presentation</vt:lpstr>
      <vt:lpstr>PowerPoint Presentation</vt:lpstr>
      <vt:lpstr>PowerPoint Presentation</vt:lpstr>
      <vt:lpstr>Experiment 12 What can you do with this? </vt:lpstr>
      <vt:lpstr>Experiment 13 Composing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Whitwell</dc:creator>
  <cp:lastModifiedBy>Tom Whitwell</cp:lastModifiedBy>
  <cp:revision>60</cp:revision>
  <dcterms:created xsi:type="dcterms:W3CDTF">2015-05-16T09:28:26Z</dcterms:created>
  <dcterms:modified xsi:type="dcterms:W3CDTF">2015-06-05T17:09:13Z</dcterms:modified>
</cp:coreProperties>
</file>